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BB6B-EE1B-48FB-8575-0D55C373DE88}" type="datetimeFigureOut">
              <a:rPr lang="en-US" smtClean="0"/>
              <a:pPr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7BB6B-EE1B-48FB-8575-0D55C373DE88}" type="datetimeFigureOut">
              <a:rPr lang="en-US" smtClean="0"/>
              <a:pPr/>
              <a:t>12/5/2020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bject 2"/>
          <p:cNvSpPr/>
          <p:nvPr/>
        </p:nvSpPr>
        <p:spPr>
          <a:xfrm>
            <a:off x="2470433" y="501018"/>
            <a:ext cx="4252484" cy="26640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" name="object 3"/>
          <p:cNvSpPr txBox="1"/>
          <p:nvPr/>
        </p:nvSpPr>
        <p:spPr>
          <a:xfrm>
            <a:off x="785786" y="4074209"/>
            <a:ext cx="771530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000" u="sng" spc="-4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100" dirty="0" smtClean="0"/>
              <a:t>NEURAL </a:t>
            </a:r>
            <a:r>
              <a:rPr sz="2100" smtClean="0"/>
              <a:t>STYLE </a:t>
            </a:r>
            <a:r>
              <a:rPr sz="2100" spc="-33"/>
              <a:t>TRANSFER </a:t>
            </a:r>
            <a:r>
              <a:rPr sz="2100"/>
              <a:t>USING </a:t>
            </a:r>
            <a:r>
              <a:rPr sz="2100" spc="-8" smtClean="0"/>
              <a:t>CONVOLUTION</a:t>
            </a:r>
            <a:r>
              <a:rPr lang="en-US" sz="2100" spc="-8" dirty="0" smtClean="0"/>
              <a:t>AL</a:t>
            </a:r>
            <a:r>
              <a:rPr sz="2100" spc="-8" smtClean="0"/>
              <a:t> </a:t>
            </a:r>
            <a:r>
              <a:rPr sz="2100" spc="-8"/>
              <a:t>NEURAL </a:t>
            </a:r>
            <a:r>
              <a:rPr sz="2100" spc="-12"/>
              <a:t>NETWORKS</a:t>
            </a:r>
          </a:p>
        </p:txBody>
      </p:sp>
      <p:sp>
        <p:nvSpPr>
          <p:cNvPr id="81" name="A.V.R JATIN…"/>
          <p:cNvSpPr txBox="1"/>
          <p:nvPr/>
        </p:nvSpPr>
        <p:spPr>
          <a:xfrm>
            <a:off x="7572396" y="5357826"/>
            <a:ext cx="118076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r">
              <a:defRPr u="sng">
                <a:latin typeface="Calibri"/>
                <a:ea typeface="Calibri"/>
                <a:cs typeface="Calibri"/>
                <a:sym typeface="Calibri"/>
              </a:defRPr>
            </a:pPr>
            <a:r>
              <a:rPr smtClean="0"/>
              <a:t>A.V.R</a:t>
            </a:r>
            <a:r>
              <a:rPr lang="en-US" dirty="0" smtClean="0"/>
              <a:t>.</a:t>
            </a:r>
            <a:r>
              <a:rPr smtClean="0"/>
              <a:t>JATIN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2"/>
          <p:cNvSpPr txBox="1">
            <a:spLocks noGrp="1"/>
          </p:cNvSpPr>
          <p:nvPr>
            <p:ph type="title"/>
          </p:nvPr>
        </p:nvSpPr>
        <p:spPr>
          <a:xfrm>
            <a:off x="2357422" y="142852"/>
            <a:ext cx="4813303" cy="634366"/>
          </a:xfrm>
          <a:prstGeom prst="rect">
            <a:avLst/>
          </a:prstGeom>
        </p:spPr>
        <p:txBody>
          <a:bodyPr/>
          <a:lstStyle>
            <a:lvl1pPr indent="12700">
              <a:defRPr sz="2400" u="sng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The Total COST Function</a:t>
            </a:r>
          </a:p>
        </p:txBody>
      </p:sp>
      <p:sp>
        <p:nvSpPr>
          <p:cNvPr id="140" name="object 3"/>
          <p:cNvSpPr/>
          <p:nvPr/>
        </p:nvSpPr>
        <p:spPr>
          <a:xfrm>
            <a:off x="311975" y="852729"/>
            <a:ext cx="8520050" cy="558096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shot 2020-09-01 at 03.13.06.png" descr="Screenshot 2020-09-01 at 03.13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94" y="1469831"/>
            <a:ext cx="3976245" cy="1985649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TYLE COST FUNCTION"/>
          <p:cNvSpPr txBox="1"/>
          <p:nvPr/>
        </p:nvSpPr>
        <p:spPr>
          <a:xfrm>
            <a:off x="440467" y="220846"/>
            <a:ext cx="2950750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t>STYLE COST FUNCTION</a:t>
            </a:r>
          </a:p>
        </p:txBody>
      </p:sp>
      <p:sp>
        <p:nvSpPr>
          <p:cNvPr id="144" name="So, the overall style cost function, you can define as sum over all the different layers of the style cost function…"/>
          <p:cNvSpPr txBox="1"/>
          <p:nvPr/>
        </p:nvSpPr>
        <p:spPr>
          <a:xfrm>
            <a:off x="522511" y="4439709"/>
            <a:ext cx="8098975" cy="1195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So, the overall style cost function, you can define as sum over all the different layers of the style cost function 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for that layer. So what it does is allows you to use different layers in a neural network. Well of the early ones, 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which measure relatively simpler low level features like edges as well as some later layers, which measure high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 level features and cause a neural network to take both low level and high level correlations into account when 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computing style.</a:t>
            </a:r>
          </a:p>
        </p:txBody>
      </p:sp>
      <p:sp>
        <p:nvSpPr>
          <p:cNvPr id="145" name="CONTENT COST FUNCTION"/>
          <p:cNvSpPr txBox="1"/>
          <p:nvPr/>
        </p:nvSpPr>
        <p:spPr>
          <a:xfrm>
            <a:off x="4747750" y="202899"/>
            <a:ext cx="3791175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t>CONTENT COST FUNCTION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289223" y="1420313"/>
            <a:ext cx="4708228" cy="1287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b.JPG" descr="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4228" y="496288"/>
            <a:ext cx="5115544" cy="5865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30.png" descr="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60" y="2135365"/>
            <a:ext cx="8763680" cy="258727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0th iteration"/>
          <p:cNvSpPr txBox="1">
            <a:spLocks noGrp="1"/>
          </p:cNvSpPr>
          <p:nvPr>
            <p:ph type="title" idx="4294967295"/>
          </p:nvPr>
        </p:nvSpPr>
        <p:spPr>
          <a:xfrm>
            <a:off x="571472" y="2000240"/>
            <a:ext cx="1000132" cy="1428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indent="12700">
              <a:defRPr sz="1000" cap="all">
                <a:latin typeface="Calibri"/>
                <a:ea typeface="Calibri"/>
                <a:cs typeface="Calibri"/>
                <a:sym typeface="Calibri"/>
              </a:defRPr>
            </a:pPr>
            <a:r>
              <a:t>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2" name="100th iteration"/>
          <p:cNvSpPr txBox="1"/>
          <p:nvPr/>
        </p:nvSpPr>
        <p:spPr>
          <a:xfrm>
            <a:off x="2525660" y="2034827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100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3" name="200th iteration"/>
          <p:cNvSpPr txBox="1"/>
          <p:nvPr/>
        </p:nvSpPr>
        <p:spPr>
          <a:xfrm>
            <a:off x="4339678" y="2034827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200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4" name="300th iteration"/>
          <p:cNvSpPr txBox="1"/>
          <p:nvPr/>
        </p:nvSpPr>
        <p:spPr>
          <a:xfrm>
            <a:off x="6075367" y="2034827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300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5" name="400th iteration"/>
          <p:cNvSpPr txBox="1"/>
          <p:nvPr/>
        </p:nvSpPr>
        <p:spPr>
          <a:xfrm>
            <a:off x="7811054" y="2034827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400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6" name="600th iteration"/>
          <p:cNvSpPr txBox="1"/>
          <p:nvPr/>
        </p:nvSpPr>
        <p:spPr>
          <a:xfrm>
            <a:off x="2603992" y="4674408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/>
          </a:bodyPr>
          <a:lstStyle/>
          <a:p>
            <a:pPr lvl="2">
              <a:defRPr sz="1000" cap="all">
                <a:latin typeface="Calibri"/>
                <a:ea typeface="Calibri"/>
                <a:cs typeface="Calibri"/>
                <a:sym typeface="Calibri"/>
              </a:defRPr>
            </a:pPr>
            <a:r>
              <a:t>600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7" name="700th iteration"/>
          <p:cNvSpPr txBox="1"/>
          <p:nvPr/>
        </p:nvSpPr>
        <p:spPr>
          <a:xfrm>
            <a:off x="4418010" y="4674408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700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8" name="800th iteration"/>
          <p:cNvSpPr txBox="1"/>
          <p:nvPr/>
        </p:nvSpPr>
        <p:spPr>
          <a:xfrm>
            <a:off x="6153698" y="4674408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800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59" name="900th iteration"/>
          <p:cNvSpPr txBox="1"/>
          <p:nvPr/>
        </p:nvSpPr>
        <p:spPr>
          <a:xfrm>
            <a:off x="7889385" y="4674408"/>
            <a:ext cx="738560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900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60" name="500th iteration"/>
          <p:cNvSpPr txBox="1"/>
          <p:nvPr/>
        </p:nvSpPr>
        <p:spPr>
          <a:xfrm>
            <a:off x="789972" y="4674408"/>
            <a:ext cx="738562" cy="17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indent="12446" defTabSz="896111">
              <a:defRPr sz="900" cap="all">
                <a:latin typeface="Calibri"/>
                <a:ea typeface="Calibri"/>
                <a:cs typeface="Calibri"/>
                <a:sym typeface="Calibri"/>
              </a:defRPr>
            </a:pPr>
            <a:r>
              <a:t>500</a:t>
            </a:r>
            <a:r>
              <a:rPr cap="none" baseline="31999"/>
              <a:t>th</a:t>
            </a:r>
            <a:r>
              <a:rPr cap="none"/>
              <a:t> iteration</a:t>
            </a:r>
          </a:p>
        </p:txBody>
      </p:sp>
      <p:sp>
        <p:nvSpPr>
          <p:cNvPr id="161" name="Generated image at various iterations"/>
          <p:cNvSpPr txBox="1"/>
          <p:nvPr/>
        </p:nvSpPr>
        <p:spPr>
          <a:xfrm>
            <a:off x="1900648" y="168340"/>
            <a:ext cx="5957500" cy="63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indent="12319" defTabSz="886967">
              <a:defRPr sz="2300" u="sng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Generated image at various iterations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bject 2"/>
          <p:cNvSpPr txBox="1">
            <a:spLocks noGrp="1"/>
          </p:cNvSpPr>
          <p:nvPr>
            <p:ph type="title"/>
          </p:nvPr>
        </p:nvSpPr>
        <p:spPr>
          <a:xfrm>
            <a:off x="3428992" y="261389"/>
            <a:ext cx="1958616" cy="295723"/>
          </a:xfrm>
          <a:prstGeom prst="rect">
            <a:avLst/>
          </a:prstGeom>
        </p:spPr>
        <p:txBody>
          <a:bodyPr>
            <a:noAutofit/>
          </a:bodyPr>
          <a:lstStyle>
            <a:lvl1pPr indent="11557" defTabSz="832104">
              <a:defRPr sz="2184" u="sng" cap="all" spc="-49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400"/>
              <a:t>Conclusion</a:t>
            </a:r>
          </a:p>
        </p:txBody>
      </p:sp>
      <p:sp>
        <p:nvSpPr>
          <p:cNvPr id="164" name="object 3"/>
          <p:cNvSpPr txBox="1">
            <a:spLocks noGrp="1"/>
          </p:cNvSpPr>
          <p:nvPr>
            <p:ph type="body" idx="1"/>
          </p:nvPr>
        </p:nvSpPr>
        <p:spPr>
          <a:xfrm>
            <a:off x="699770" y="1543922"/>
            <a:ext cx="7744460" cy="3438527"/>
          </a:xfrm>
          <a:prstGeom prst="rect">
            <a:avLst/>
          </a:prstGeom>
        </p:spPr>
        <p:txBody>
          <a:bodyPr/>
          <a:lstStyle/>
          <a:p>
            <a:pPr marL="20320" marR="266700">
              <a:buSzPct val="100000"/>
              <a:buChar char="•"/>
              <a:tabLst>
                <a:tab pos="266700" algn="l"/>
              </a:tabLst>
              <a:defRPr sz="1600" spc="-57">
                <a:latin typeface="Calibri"/>
                <a:ea typeface="Calibri"/>
                <a:cs typeface="Calibri"/>
                <a:sym typeface="Calibri"/>
              </a:defRPr>
            </a:pPr>
            <a:r>
              <a:t>The </a:t>
            </a:r>
            <a:r>
              <a:rPr/>
              <a:t>method </a:t>
            </a:r>
            <a:r>
              <a:rPr smtClean="0"/>
              <a:t>work</a:t>
            </a:r>
            <a:r>
              <a:rPr lang="en-US" dirty="0" smtClean="0"/>
              <a:t>s</a:t>
            </a:r>
            <a:r>
              <a:rPr smtClean="0"/>
              <a:t> </a:t>
            </a:r>
            <a:r>
              <a:t>very well and is easy  to implement.</a:t>
            </a:r>
          </a:p>
          <a:p>
            <a:pPr marL="7620">
              <a:buSzPct val="100000"/>
              <a:buFont typeface="Carlito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20320" marR="817880">
              <a:buSzPct val="100000"/>
              <a:buChar char="•"/>
              <a:tabLst>
                <a:tab pos="266700" algn="l"/>
              </a:tabLst>
              <a:defRPr sz="1600" spc="-57">
                <a:latin typeface="Calibri"/>
                <a:ea typeface="Calibri"/>
                <a:cs typeface="Calibri"/>
                <a:sym typeface="Calibri"/>
              </a:defRPr>
            </a:pPr>
            <a:r>
              <a:t>New method of mixing content and style </a:t>
            </a:r>
            <a:r>
              <a:rPr/>
              <a:t>from </a:t>
            </a:r>
            <a:r>
              <a:rPr smtClean="0"/>
              <a:t>different</a:t>
            </a:r>
            <a:r>
              <a:rPr spc="0" smtClean="0"/>
              <a:t> </a:t>
            </a:r>
            <a:r>
              <a:t>sources.</a:t>
            </a:r>
          </a:p>
          <a:p>
            <a:pPr marL="7620">
              <a:buSzPct val="100000"/>
              <a:buFont typeface="Carlito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20320" marR="5080">
              <a:buSzPct val="100000"/>
              <a:buChar char="•"/>
              <a:tabLst>
                <a:tab pos="266700" algn="l"/>
              </a:tabLst>
              <a:defRPr sz="1600" spc="-57">
                <a:latin typeface="Calibri"/>
                <a:ea typeface="Calibri"/>
                <a:cs typeface="Calibri"/>
                <a:sym typeface="Calibri"/>
              </a:defRPr>
            </a:pPr>
            <a:r>
              <a:t>Useful for studying the neural representation of art</a:t>
            </a:r>
            <a:r>
              <a:rPr/>
              <a:t>, </a:t>
            </a:r>
            <a:r>
              <a:rPr smtClean="0"/>
              <a:t>style </a:t>
            </a:r>
            <a:r>
              <a:t>and content-independent </a:t>
            </a:r>
            <a:r>
              <a:rPr/>
              <a:t>image</a:t>
            </a:r>
            <a:r>
              <a:rPr spc="0"/>
              <a:t> </a:t>
            </a:r>
            <a:r>
              <a:rPr smtClean="0"/>
              <a:t>appearance.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creenshot 2020-09-01 at 01.22.09.png" descr="Screenshot 2020-09-01 at 01.22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2959"/>
            <a:ext cx="9144002" cy="374904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NEURAL STYLE TRANSFER"/>
          <p:cNvSpPr txBox="1"/>
          <p:nvPr/>
        </p:nvSpPr>
        <p:spPr>
          <a:xfrm>
            <a:off x="2957452" y="151322"/>
            <a:ext cx="4241665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t>NEURAL STYLE TRANSFER</a:t>
            </a:r>
          </a:p>
        </p:txBody>
      </p:sp>
      <p:sp>
        <p:nvSpPr>
          <p:cNvPr id="85" name="Neural style transfer is an optimisation technique used to two images, a content image, a style reference…"/>
          <p:cNvSpPr txBox="1"/>
          <p:nvPr/>
        </p:nvSpPr>
        <p:spPr>
          <a:xfrm>
            <a:off x="357158" y="4786322"/>
            <a:ext cx="8511300" cy="73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Neural style transfer is an optimisation </a:t>
            </a:r>
            <a:r>
              <a:rPr/>
              <a:t>technique </a:t>
            </a:r>
            <a:r>
              <a:rPr smtClean="0"/>
              <a:t>used </a:t>
            </a:r>
            <a:r>
              <a:rPr/>
              <a:t>to </a:t>
            </a:r>
            <a:r>
              <a:rPr lang="en-US" dirty="0" smtClean="0"/>
              <a:t>transform </a:t>
            </a:r>
            <a:r>
              <a:rPr smtClean="0"/>
              <a:t>two </a:t>
            </a:r>
            <a:r>
              <a:t>images, a content image, a style reference 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image (such as an artwork by a famous painter), and blend them together such that the content image is </a:t>
            </a:r>
          </a:p>
          <a:p>
            <a:pPr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transformed to to be “painted” in the style of the style image.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2"/>
          <p:cNvSpPr txBox="1">
            <a:spLocks noGrp="1"/>
          </p:cNvSpPr>
          <p:nvPr>
            <p:ph type="title"/>
          </p:nvPr>
        </p:nvSpPr>
        <p:spPr>
          <a:xfrm>
            <a:off x="3115130" y="133681"/>
            <a:ext cx="2913739" cy="35972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indent="12319" defTabSz="886967">
              <a:defRPr sz="2300" u="sng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OVERVIEW OF METHOD</a:t>
            </a:r>
          </a:p>
        </p:txBody>
      </p:sp>
      <p:sp>
        <p:nvSpPr>
          <p:cNvPr id="88" name="object 3"/>
          <p:cNvSpPr txBox="1"/>
          <p:nvPr/>
        </p:nvSpPr>
        <p:spPr>
          <a:xfrm>
            <a:off x="534670" y="3708377"/>
            <a:ext cx="8074660" cy="546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2809" indent="-110109" defTabSz="457200"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 u="sng"/>
              <a:t>CONTENT</a:t>
            </a:r>
            <a:r>
              <a:t>:</a:t>
            </a:r>
            <a:r>
              <a:rPr spc="9"/>
              <a:t> </a:t>
            </a:r>
            <a:r>
              <a:rPr spc="-4"/>
              <a:t>Global</a:t>
            </a:r>
            <a:r>
              <a:rPr spc="9"/>
              <a:t> </a:t>
            </a:r>
            <a:r>
              <a:rPr spc="-9"/>
              <a:t>structure.	</a:t>
            </a:r>
          </a:p>
          <a:p>
            <a:pPr marL="183514" lvl="6" indent="-183514">
              <a:spcBef>
                <a:spcPts val="100"/>
              </a:spcBef>
              <a:buSzPct val="100000"/>
              <a:buChar char="•"/>
              <a:tabLst>
                <a:tab pos="190500" algn="l"/>
                <a:tab pos="4114800" algn="l"/>
              </a:tabLst>
              <a:defRPr u="sng" spc="-4">
                <a:latin typeface="Calibri"/>
                <a:ea typeface="Calibri"/>
                <a:cs typeface="Calibri"/>
                <a:sym typeface="Calibri"/>
              </a:defRPr>
            </a:pPr>
            <a:r>
              <a:t>STYLE</a:t>
            </a:r>
            <a:r>
              <a:rPr u="none"/>
              <a:t>: </a:t>
            </a:r>
            <a:r>
              <a:rPr u="none" spc="-9"/>
              <a:t>Colours; local</a:t>
            </a:r>
            <a:r>
              <a:rPr u="none"/>
              <a:t> </a:t>
            </a:r>
            <a:r>
              <a:rPr u="none" spc="-9"/>
              <a:t>structures.</a:t>
            </a:r>
          </a:p>
        </p:txBody>
      </p:sp>
      <p:sp>
        <p:nvSpPr>
          <p:cNvPr id="89" name="object 4"/>
          <p:cNvSpPr txBox="1"/>
          <p:nvPr/>
        </p:nvSpPr>
        <p:spPr>
          <a:xfrm>
            <a:off x="549909" y="4565465"/>
            <a:ext cx="8044182" cy="24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96214" indent="-183514">
              <a:spcBef>
                <a:spcPts val="100"/>
              </a:spcBef>
              <a:buSzPct val="100000"/>
              <a:buChar char="•"/>
              <a:tabLst>
                <a:tab pos="190500" algn="l"/>
              </a:tabLst>
              <a:defRPr spc="-4">
                <a:latin typeface="Calibri"/>
                <a:ea typeface="Calibri"/>
                <a:cs typeface="Calibri"/>
                <a:sym typeface="Calibri"/>
              </a:defRPr>
            </a:pPr>
            <a:r>
              <a:t>Use CNNs </a:t>
            </a:r>
            <a:r>
              <a:rPr spc="-13"/>
              <a:t>to capture </a:t>
            </a:r>
            <a:r>
              <a:rPr spc="-9"/>
              <a:t>style from </a:t>
            </a:r>
            <a:r>
              <a:t>one </a:t>
            </a:r>
            <a:r>
              <a:rPr spc="-9"/>
              <a:t>image </a:t>
            </a:r>
            <a:r>
              <a:t>and </a:t>
            </a:r>
            <a:r>
              <a:rPr spc="-13"/>
              <a:t>content </a:t>
            </a:r>
            <a:r>
              <a:rPr spc="-9"/>
              <a:t>from </a:t>
            </a:r>
            <a:r>
              <a:t>another</a:t>
            </a:r>
            <a:r>
              <a:rPr spc="99"/>
              <a:t> </a:t>
            </a:r>
            <a:r>
              <a:rPr spc="-9"/>
              <a:t>image.</a:t>
            </a:r>
          </a:p>
        </p:txBody>
      </p:sp>
      <p:sp>
        <p:nvSpPr>
          <p:cNvPr id="90" name="object 5"/>
          <p:cNvSpPr txBox="1"/>
          <p:nvPr/>
        </p:nvSpPr>
        <p:spPr>
          <a:xfrm>
            <a:off x="554930" y="5117755"/>
            <a:ext cx="2677163" cy="533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96214" marR="5080" indent="-196214">
              <a:spcBef>
                <a:spcPts val="100"/>
              </a:spcBef>
              <a:buSzPct val="100000"/>
              <a:buChar char="•"/>
              <a:tabLst>
                <a:tab pos="190500" algn="l"/>
              </a:tabLst>
              <a:defRPr spc="-13">
                <a:latin typeface="Calibri"/>
                <a:ea typeface="Calibri"/>
                <a:cs typeface="Calibri"/>
                <a:sym typeface="Calibri"/>
              </a:defRPr>
            </a:pPr>
            <a:r>
              <a:t>Feature representations  </a:t>
            </a:r>
            <a:r>
              <a:rPr spc="-9"/>
              <a:t>Filter</a:t>
            </a:r>
            <a:r>
              <a:rPr spc="-18"/>
              <a:t> </a:t>
            </a:r>
            <a:r>
              <a:rPr spc="-9"/>
              <a:t>correlations</a:t>
            </a:r>
          </a:p>
        </p:txBody>
      </p:sp>
      <p:sp>
        <p:nvSpPr>
          <p:cNvPr id="91" name="object 6"/>
          <p:cNvSpPr txBox="1"/>
          <p:nvPr/>
        </p:nvSpPr>
        <p:spPr>
          <a:xfrm>
            <a:off x="5990235" y="5104688"/>
            <a:ext cx="850265" cy="533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spcBef>
                <a:spcPts val="100"/>
              </a:spcBef>
              <a:defRPr spc="-4">
                <a:latin typeface="Calibri"/>
                <a:ea typeface="Calibri"/>
                <a:cs typeface="Calibri"/>
                <a:sym typeface="Calibri"/>
              </a:defRPr>
            </a:pPr>
            <a:r>
              <a:t>Co</a:t>
            </a:r>
            <a:r>
              <a:rPr spc="-22"/>
              <a:t>n</a:t>
            </a:r>
            <a:r>
              <a:rPr spc="-27"/>
              <a:t>t</a:t>
            </a:r>
            <a:r>
              <a:t>e</a:t>
            </a:r>
            <a:r>
              <a:rPr spc="-22"/>
              <a:t>n</a:t>
            </a:r>
            <a:r>
              <a:rPr spc="0"/>
              <a:t>t  </a:t>
            </a:r>
            <a:r>
              <a:t>Style</a:t>
            </a:r>
          </a:p>
        </p:txBody>
      </p:sp>
      <p:sp>
        <p:nvSpPr>
          <p:cNvPr id="92" name="object 7"/>
          <p:cNvSpPr/>
          <p:nvPr/>
        </p:nvSpPr>
        <p:spPr>
          <a:xfrm>
            <a:off x="3162011" y="5129298"/>
            <a:ext cx="2407561" cy="2036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3" name="object 8"/>
          <p:cNvSpPr/>
          <p:nvPr/>
        </p:nvSpPr>
        <p:spPr>
          <a:xfrm>
            <a:off x="3159933" y="5431814"/>
            <a:ext cx="2411717" cy="232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4" name="object 9"/>
          <p:cNvSpPr/>
          <p:nvPr/>
        </p:nvSpPr>
        <p:spPr>
          <a:xfrm>
            <a:off x="2006624" y="804043"/>
            <a:ext cx="5130752" cy="259369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ARCHITECTURE OF a traditional CNN"/>
          <p:cNvSpPr txBox="1"/>
          <p:nvPr/>
        </p:nvSpPr>
        <p:spPr>
          <a:xfrm>
            <a:off x="2061140" y="235110"/>
            <a:ext cx="5021718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400" u="sng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ARCHITECTURE OF a traditional CNN</a:t>
            </a:r>
          </a:p>
        </p:txBody>
      </p:sp>
      <p:pic>
        <p:nvPicPr>
          <p:cNvPr id="97" name="Screenshot 2020-09-01 at 02.17.47.png" descr="Screenshot 2020-09-01 at 02.17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826" y="1695524"/>
            <a:ext cx="7577978" cy="1894497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Convolutional neural networks, also known as CNNs, are a specific type of neural networks that are generally composed of the following layers:"/>
          <p:cNvSpPr txBox="1"/>
          <p:nvPr/>
        </p:nvSpPr>
        <p:spPr>
          <a:xfrm>
            <a:off x="579158" y="884257"/>
            <a:ext cx="7722760" cy="50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14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Convolutional neural networks, also known as CNNs, are a specific type of neural networks that are generally composed of the following layers:</a:t>
            </a:r>
          </a:p>
        </p:txBody>
      </p:sp>
      <p:sp>
        <p:nvSpPr>
          <p:cNvPr id="99" name="CONVOLUTION LAYER (CONV) - The convolution layer (CONV) uses filters that perform Convolution operations as it is scanning the input I with respect to its dimensions. Its Hyperparameters include the filter size F and stride S. The resulting output O is c"/>
          <p:cNvSpPr txBox="1"/>
          <p:nvPr/>
        </p:nvSpPr>
        <p:spPr>
          <a:xfrm>
            <a:off x="447696" y="4159807"/>
            <a:ext cx="7985684" cy="73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1400" u="sng">
                <a:latin typeface="Calibri"/>
                <a:ea typeface="Calibri"/>
                <a:cs typeface="Calibri"/>
                <a:sym typeface="Calibri"/>
              </a:defRPr>
            </a:pPr>
            <a:r>
              <a:t>CONVOLUTION LAYER (CONV)</a:t>
            </a:r>
            <a:r>
              <a:rPr u="none"/>
              <a:t> - The convolution layer (CONV) uses filters that perform Convolution operations as it is scanning the input I with respect to its dimensions. Its Hyperparameters include the filter size F and stride S. The resulting output O is called Feature map or activation map.</a:t>
            </a:r>
          </a:p>
        </p:txBody>
      </p:sp>
      <p:pic>
        <p:nvPicPr>
          <p:cNvPr id="100" name="Screenshot 2020-09-01 at 02.42.46.png" descr="Screenshot 2020-09-01 at 02.42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291" y="5319736"/>
            <a:ext cx="2782418" cy="1183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Screenshot 2020-09-01 at 02.42.48.png" descr="Screenshot 2020-09-01 at 02.42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2436" y="5319736"/>
            <a:ext cx="2190533" cy="1183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creenshot 2020-09-01 at 02.42.52.png" descr="Screenshot 2020-09-01 at 02.42.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93696" y="5372279"/>
            <a:ext cx="2190533" cy="1078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OOLING (POOL) - The pooling layer(POOL) is a downsampling operation, typically applied after a convolution layer,…"/>
          <p:cNvSpPr txBox="1"/>
          <p:nvPr/>
        </p:nvSpPr>
        <p:spPr>
          <a:xfrm>
            <a:off x="386903" y="245161"/>
            <a:ext cx="8410386" cy="737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>
              <a:defRPr sz="1400" u="sng">
                <a:latin typeface="Calibri"/>
                <a:ea typeface="Calibri"/>
                <a:cs typeface="Calibri"/>
                <a:sym typeface="Calibri"/>
              </a:defRPr>
            </a:pPr>
            <a:r>
              <a:t>POOLING (POOL)</a:t>
            </a:r>
            <a:r>
              <a:rPr u="none"/>
              <a:t> - The pooling layer(POOL) is a downsampling operation, typically applied after a convolution layer,</a:t>
            </a:r>
          </a:p>
          <a:p>
            <a:pPr lvl="1"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Which does some spatial invariance. In particular, max and average pooling are special kinds of pooling where the</a:t>
            </a:r>
          </a:p>
          <a:p>
            <a:pPr lvl="1"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Maximum and average value is taken, respectively.</a:t>
            </a:r>
          </a:p>
        </p:txBody>
      </p:sp>
      <p:pic>
        <p:nvPicPr>
          <p:cNvPr id="105" name="Screenshot 2020-09-01 at 02.53.05.png" descr="Screenshot 2020-09-01 at 02.53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520" y="1279300"/>
            <a:ext cx="4714960" cy="24157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FULLY CONNECTED (FC) - The fully connected layer (FC) operates on a flattened input where each input is connected…"/>
          <p:cNvSpPr txBox="1"/>
          <p:nvPr/>
        </p:nvSpPr>
        <p:spPr>
          <a:xfrm>
            <a:off x="386903" y="4085157"/>
            <a:ext cx="8487045" cy="73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1">
              <a:defRPr sz="1400" u="sng">
                <a:latin typeface="Calibri"/>
                <a:ea typeface="Calibri"/>
                <a:cs typeface="Calibri"/>
                <a:sym typeface="Calibri"/>
              </a:defRPr>
            </a:pPr>
            <a:r>
              <a:t>FULLY CONNECTED (FC) -</a:t>
            </a:r>
            <a:r>
              <a:rPr u="none"/>
              <a:t> The fully connected layer (FC) operates on a flattened input where each input is connected </a:t>
            </a:r>
          </a:p>
          <a:p>
            <a:pPr lvl="1"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to All neurons. If present, FC layers are usually found towards the end of CNN architectures and can be used to </a:t>
            </a:r>
          </a:p>
          <a:p>
            <a:pPr lvl="1"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optimise Objectives such as class scores.</a:t>
            </a:r>
          </a:p>
        </p:txBody>
      </p:sp>
      <p:pic>
        <p:nvPicPr>
          <p:cNvPr id="107" name="Screenshot 2020-09-01 at 02.59.03.png" descr="Screenshot 2020-09-01 at 02.59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1509" y="5009634"/>
            <a:ext cx="3620982" cy="1362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VISUALISING WHAT A DEEP NETWORK IS LEARNING"/>
          <p:cNvSpPr txBox="1"/>
          <p:nvPr/>
        </p:nvSpPr>
        <p:spPr>
          <a:xfrm>
            <a:off x="1500166" y="214290"/>
            <a:ext cx="6952486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t>VISUALISING WHAT A DEEP NETWORK IS LEARNING 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057" y="1573440"/>
            <a:ext cx="8405885" cy="174684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Pick a unit in layer 1. Find the nine image patches that maximise the unit’s activation.…"/>
          <p:cNvSpPr txBox="1"/>
          <p:nvPr/>
        </p:nvSpPr>
        <p:spPr>
          <a:xfrm>
            <a:off x="463073" y="4085681"/>
            <a:ext cx="8217852" cy="62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40631" indent="-240631">
              <a:buSzPct val="100000"/>
              <a:buAutoNum type="arabicPeriod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Pick a unit in layer 1. Find the nine image patches that maximise the unit’s activation.</a:t>
            </a:r>
          </a:p>
          <a:p>
            <a:pPr marL="240631" indent="-240631">
              <a:buSzPct val="100000"/>
              <a:buAutoNum type="arabicPeriod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Repeat for other units.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VISUALISING DEEP LAYERS"/>
          <p:cNvSpPr txBox="1"/>
          <p:nvPr/>
        </p:nvSpPr>
        <p:spPr>
          <a:xfrm>
            <a:off x="2903583" y="195199"/>
            <a:ext cx="3740119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t>VISUALISING DEEP LAYERS</a:t>
            </a:r>
          </a:p>
        </p:txBody>
      </p:sp>
      <p:pic>
        <p:nvPicPr>
          <p:cNvPr id="114" name="Screenshot 2020-09-01 at 01.34.57.png" descr="Screenshot 2020-09-01 at 01.34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116" y="1517861"/>
            <a:ext cx="1387674" cy="1351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creenshot 2020-09-01 at 01.35.59.png" descr="Screenshot 2020-09-01 at 01.35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018" y="1517861"/>
            <a:ext cx="1341965" cy="1351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Screenshot 2020-09-01 at 01.37.01.png" descr="Screenshot 2020-09-01 at 01.37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0210" y="1540839"/>
            <a:ext cx="1341965" cy="130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Screenshot 2020-09-01 at 01.38.18.png" descr="Screenshot 2020-09-01 at 01.38.1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2674" y="3964106"/>
            <a:ext cx="1397748" cy="1351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Screenshot 2020-09-01 at 01.39.38.png" descr="Screenshot 2020-09-01 at 01.39.3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79027" y="3964106"/>
            <a:ext cx="1360286" cy="1351156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LAYER 1"/>
          <p:cNvSpPr txBox="1"/>
          <p:nvPr/>
        </p:nvSpPr>
        <p:spPr>
          <a:xfrm>
            <a:off x="1295075" y="2832461"/>
            <a:ext cx="749755" cy="30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LAYER 1</a:t>
            </a:r>
          </a:p>
        </p:txBody>
      </p:sp>
      <p:sp>
        <p:nvSpPr>
          <p:cNvPr id="120" name="LAYER 2"/>
          <p:cNvSpPr txBox="1"/>
          <p:nvPr/>
        </p:nvSpPr>
        <p:spPr>
          <a:xfrm>
            <a:off x="4197120" y="2832461"/>
            <a:ext cx="749756" cy="30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LAYER 2</a:t>
            </a:r>
          </a:p>
        </p:txBody>
      </p:sp>
      <p:sp>
        <p:nvSpPr>
          <p:cNvPr id="121" name="LAYER 3"/>
          <p:cNvSpPr txBox="1"/>
          <p:nvPr/>
        </p:nvSpPr>
        <p:spPr>
          <a:xfrm>
            <a:off x="7099166" y="2832461"/>
            <a:ext cx="749756" cy="30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LAYER 3</a:t>
            </a:r>
          </a:p>
        </p:txBody>
      </p:sp>
      <p:sp>
        <p:nvSpPr>
          <p:cNvPr id="122" name="LAYER 4"/>
          <p:cNvSpPr txBox="1"/>
          <p:nvPr/>
        </p:nvSpPr>
        <p:spPr>
          <a:xfrm>
            <a:off x="2796669" y="5293725"/>
            <a:ext cx="749755" cy="30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LAYER 4</a:t>
            </a:r>
          </a:p>
        </p:txBody>
      </p:sp>
      <p:sp>
        <p:nvSpPr>
          <p:cNvPr id="123" name="LAYER 5"/>
          <p:cNvSpPr txBox="1"/>
          <p:nvPr/>
        </p:nvSpPr>
        <p:spPr>
          <a:xfrm>
            <a:off x="5684289" y="5293725"/>
            <a:ext cx="749756" cy="30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LAYER 5</a:t>
            </a:r>
          </a:p>
        </p:txBody>
      </p:sp>
      <p:sp>
        <p:nvSpPr>
          <p:cNvPr id="124" name="Detects relatively simple features…"/>
          <p:cNvSpPr txBox="1"/>
          <p:nvPr/>
        </p:nvSpPr>
        <p:spPr>
          <a:xfrm>
            <a:off x="882725" y="3149645"/>
            <a:ext cx="1899799" cy="558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Calibri"/>
                <a:ea typeface="Calibri"/>
                <a:cs typeface="Calibri"/>
                <a:sym typeface="Calibri"/>
              </a:defRPr>
            </a:pPr>
            <a:r>
              <a:t>Detects relatively simple features</a:t>
            </a:r>
          </a:p>
          <a:p>
            <a:pPr>
              <a:defRPr sz="1000">
                <a:latin typeface="Calibri"/>
                <a:ea typeface="Calibri"/>
                <a:cs typeface="Calibri"/>
                <a:sym typeface="Calibri"/>
              </a:defRPr>
            </a:pPr>
            <a:r>
              <a:t>such as edge or a particular shade of color.</a:t>
            </a:r>
          </a:p>
        </p:txBody>
      </p:sp>
      <p:sp>
        <p:nvSpPr>
          <p:cNvPr id="125" name="Detects vertical lines and round shapes."/>
          <p:cNvSpPr txBox="1"/>
          <p:nvPr/>
        </p:nvSpPr>
        <p:spPr>
          <a:xfrm>
            <a:off x="3753732" y="3158421"/>
            <a:ext cx="1899799" cy="39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Detects vertical lines and round shapes.</a:t>
            </a:r>
          </a:p>
        </p:txBody>
      </p:sp>
      <p:sp>
        <p:nvSpPr>
          <p:cNvPr id="126" name="Detects honeycomb shapes and square shapes."/>
          <p:cNvSpPr txBox="1"/>
          <p:nvPr/>
        </p:nvSpPr>
        <p:spPr>
          <a:xfrm>
            <a:off x="6780209" y="3075871"/>
            <a:ext cx="1899799" cy="393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Detects honeycomb shapes and square shapes.</a:t>
            </a:r>
          </a:p>
        </p:txBody>
      </p:sp>
      <p:sp>
        <p:nvSpPr>
          <p:cNvPr id="127" name="Detects water, legs of a bird."/>
          <p:cNvSpPr txBox="1"/>
          <p:nvPr/>
        </p:nvSpPr>
        <p:spPr>
          <a:xfrm>
            <a:off x="2344504" y="5571012"/>
            <a:ext cx="1899799" cy="22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Detects water, legs of a bird.</a:t>
            </a:r>
          </a:p>
        </p:txBody>
      </p:sp>
      <p:sp>
        <p:nvSpPr>
          <p:cNvPr id="128" name="Detects humans, animals and text."/>
          <p:cNvSpPr txBox="1"/>
          <p:nvPr/>
        </p:nvSpPr>
        <p:spPr>
          <a:xfrm>
            <a:off x="5109270" y="5571012"/>
            <a:ext cx="1899799" cy="22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1000">
                <a:latin typeface="Calibri"/>
                <a:ea typeface="Calibri"/>
                <a:cs typeface="Calibri"/>
                <a:sym typeface="Calibri"/>
              </a:defRPr>
            </a:pPr>
            <a:r>
              <a:t>Detects humans, animals and text.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creenshot 2020-09-01 at 01.44.48.png" descr="Screenshot 2020-09-01 at 01.4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8265" y="1560546"/>
            <a:ext cx="1104557" cy="3515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creenshot 2020-09-01 at 01.47.40.png" descr="Screenshot 2020-09-01 at 01.47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832" y="4257356"/>
            <a:ext cx="2790695" cy="101688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IND THE GENERATED IMAGE G"/>
          <p:cNvSpPr txBox="1"/>
          <p:nvPr/>
        </p:nvSpPr>
        <p:spPr>
          <a:xfrm>
            <a:off x="2285984" y="214290"/>
            <a:ext cx="471207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400" u="sng">
                <a:latin typeface="Calibri"/>
                <a:ea typeface="Calibri"/>
                <a:cs typeface="Calibri"/>
                <a:sym typeface="Calibri"/>
              </a:defRPr>
            </a:pPr>
            <a:r>
              <a:rPr sz="2400"/>
              <a:t>FIND THE GENERATED IMAGE G</a:t>
            </a:r>
          </a:p>
        </p:txBody>
      </p:sp>
      <p:sp>
        <p:nvSpPr>
          <p:cNvPr id="133" name="Initiate ‘G’ randomly:…"/>
          <p:cNvSpPr txBox="1"/>
          <p:nvPr/>
        </p:nvSpPr>
        <p:spPr>
          <a:xfrm>
            <a:off x="494994" y="1560547"/>
            <a:ext cx="4712076" cy="64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828842" lvl="1" indent="-320841">
              <a:buSzPct val="100000"/>
              <a:buAutoNum type="arabicPeriod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Initiate ‘G’ randomly:</a:t>
            </a:r>
          </a:p>
          <a:p>
            <a:pPr lvl="4" indent="914400">
              <a:def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 : 100 x 100 x 3</a:t>
            </a:r>
          </a:p>
        </p:txBody>
      </p:sp>
      <p:sp>
        <p:nvSpPr>
          <p:cNvPr id="134" name="2. Use Gradient descent to minimise J(G):…"/>
          <p:cNvSpPr txBox="1"/>
          <p:nvPr/>
        </p:nvSpPr>
        <p:spPr>
          <a:xfrm>
            <a:off x="1026647" y="2908951"/>
            <a:ext cx="5682036" cy="64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2. Use Gradient descent to minimise J(G):</a:t>
            </a:r>
          </a:p>
          <a:p>
            <a:pPr lvl="2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     </a:t>
            </a:r>
            <a:r>
              <a:rPr>
                <a:solidFill>
                  <a:schemeClr val="accent2"/>
                </a:solidFill>
              </a:rPr>
              <a:t>G =  G - α/2(J(G))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NEURAL STYLE TRANSFER COST FUNCTION"/>
          <p:cNvSpPr txBox="1">
            <a:spLocks noGrp="1"/>
          </p:cNvSpPr>
          <p:nvPr>
            <p:ph type="title" idx="4294967295"/>
          </p:nvPr>
        </p:nvSpPr>
        <p:spPr>
          <a:xfrm>
            <a:off x="1928794" y="214290"/>
            <a:ext cx="5572125" cy="635000"/>
          </a:xfrm>
          <a:prstGeom prst="rect">
            <a:avLst/>
          </a:prstGeom>
        </p:spPr>
        <p:txBody>
          <a:bodyPr>
            <a:noAutofit/>
          </a:bodyPr>
          <a:lstStyle>
            <a:lvl1pPr indent="11557" defTabSz="832103">
              <a:defRPr sz="2100" u="sng" cap="all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400"/>
              <a:t>NEURAL STYLE TRANSFER COST FUNCTION</a:t>
            </a:r>
          </a:p>
        </p:txBody>
      </p:sp>
      <p:pic>
        <p:nvPicPr>
          <p:cNvPr id="137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062" y="1544275"/>
            <a:ext cx="7171877" cy="3441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</TotalTime>
  <Words>576</Words>
  <PresentationFormat>On-screen Show (4:3)</PresentationFormat>
  <Paragraphs>67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OVERVIEW OF METHOD</vt:lpstr>
      <vt:lpstr>Slide 4</vt:lpstr>
      <vt:lpstr>Slide 5</vt:lpstr>
      <vt:lpstr>Slide 6</vt:lpstr>
      <vt:lpstr>Slide 7</vt:lpstr>
      <vt:lpstr>Slide 8</vt:lpstr>
      <vt:lpstr>NEURAL STYLE TRANSFER COST FUNCTION</vt:lpstr>
      <vt:lpstr>The Total COST Function</vt:lpstr>
      <vt:lpstr>Slide 11</vt:lpstr>
      <vt:lpstr>Slide 12</vt:lpstr>
      <vt:lpstr>0th iteration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JATIN</cp:lastModifiedBy>
  <cp:revision>57</cp:revision>
  <dcterms:modified xsi:type="dcterms:W3CDTF">2020-12-05T04:56:41Z</dcterms:modified>
</cp:coreProperties>
</file>